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1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8776" autoAdjust="0"/>
    <p:restoredTop sz="94660"/>
  </p:normalViewPr>
  <p:slideViewPr>
    <p:cSldViewPr>
      <p:cViewPr varScale="1">
        <p:scale>
          <a:sx n="78" d="100"/>
          <a:sy n="78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64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324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99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628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34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687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94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407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22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67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333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22DA5-78E2-41A0-870F-64A84FDFECD1}" type="datetimeFigureOut">
              <a:rPr lang="he-IL" smtClean="0"/>
              <a:t>י"ב/שבט/תשע"ב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9DAE-3DA9-496B-AE3A-BEA52B8A7F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25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craft.co.i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otorola?sk=app_34366027565531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pps.facebook.com/heinekenserenad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pps.facebook.com/pepsirealitygame/?fb_source=gamesdash_toplis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facebook.com/pointsofnoreturn-t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dge.com/en/dmobileapp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museumofme/r/index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cebook.com/lorealparis?sk=app_24335895570289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visa?sk=app_21509590517634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aelite.co.i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9337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</a:rPr>
              <a:t>כל מה שמותגים ומשרדי פרסום </a:t>
            </a:r>
            <a:r>
              <a:rPr lang="he-IL" sz="4000" b="1" strike="sngStrike" dirty="0">
                <a:solidFill>
                  <a:schemeClr val="bg1"/>
                </a:solidFill>
              </a:rPr>
              <a:t>יכולים</a:t>
            </a:r>
            <a:r>
              <a:rPr lang="he-IL" sz="4000" b="1" dirty="0">
                <a:solidFill>
                  <a:schemeClr val="bg1"/>
                </a:solidFill>
              </a:rPr>
              <a:t> </a:t>
            </a:r>
            <a:br>
              <a:rPr lang="he-IL" sz="4000" b="1" dirty="0">
                <a:solidFill>
                  <a:schemeClr val="bg1"/>
                </a:solidFill>
              </a:rPr>
            </a:br>
            <a:r>
              <a:rPr lang="he-IL" sz="4000" b="1" dirty="0">
                <a:solidFill>
                  <a:schemeClr val="bg1"/>
                </a:solidFill>
              </a:rPr>
              <a:t>צריכים ללמוד </a:t>
            </a:r>
            <a:r>
              <a:rPr lang="he-IL" sz="4000" b="1" dirty="0" smtClean="0">
                <a:solidFill>
                  <a:schemeClr val="bg1"/>
                </a:solidFill>
              </a:rPr>
              <a:t>מתשקיף </a:t>
            </a:r>
            <a:r>
              <a:rPr lang="he-IL" sz="4000" b="1" dirty="0" err="1" smtClean="0">
                <a:solidFill>
                  <a:schemeClr val="bg1"/>
                </a:solidFill>
              </a:rPr>
              <a:t>פייסבוק</a:t>
            </a:r>
            <a:r>
              <a:rPr lang="he-IL" sz="4000" b="1" dirty="0" smtClean="0">
                <a:solidFill>
                  <a:schemeClr val="bg1"/>
                </a:solidFill>
              </a:rPr>
              <a:t> 2012</a:t>
            </a:r>
            <a:endParaRPr lang="he-IL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065"/>
            <a:ext cx="9144000" cy="51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412776"/>
            <a:ext cx="626469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0033CC"/>
                </a:solidFill>
              </a:rPr>
              <a:t>כולל</a:t>
            </a:r>
            <a:r>
              <a:rPr lang="he-IL" sz="2800" b="1" dirty="0">
                <a:solidFill>
                  <a:srgbClr val="0033CC"/>
                </a:solidFill>
              </a:rPr>
              <a:t> </a:t>
            </a:r>
            <a:r>
              <a:rPr lang="he-IL" sz="2800" b="1" dirty="0" smtClean="0">
                <a:solidFill>
                  <a:srgbClr val="0033CC"/>
                </a:solidFill>
              </a:rPr>
              <a:t>דוגמאות</a:t>
            </a:r>
            <a:endParaRPr lang="he-IL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0"/>
            <a:ext cx="914400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9337"/>
            <a:ext cx="9144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</a:rPr>
              <a:t>יש </a:t>
            </a:r>
            <a:r>
              <a:rPr lang="he-IL" sz="4000" b="1" dirty="0">
                <a:solidFill>
                  <a:schemeClr val="bg1"/>
                </a:solidFill>
              </a:rPr>
              <a:t>דברים יותר ריווחים </a:t>
            </a:r>
            <a:r>
              <a:rPr lang="he-IL" sz="4000" b="1" dirty="0" err="1">
                <a:solidFill>
                  <a:schemeClr val="bg1"/>
                </a:solidFill>
              </a:rPr>
              <a:t>מפייסבוק</a:t>
            </a:r>
            <a:r>
              <a:rPr lang="he-IL" sz="4000" b="1" dirty="0">
                <a:solidFill>
                  <a:schemeClr val="bg1"/>
                </a:solidFill>
              </a:rPr>
              <a:t>.</a:t>
            </a:r>
            <a:r>
              <a:rPr lang="he-IL" sz="4000" dirty="0"/>
              <a:t/>
            </a:r>
            <a:br>
              <a:rPr lang="he-IL" sz="4000" dirty="0"/>
            </a:br>
            <a:r>
              <a:rPr lang="he-IL" sz="2800" dirty="0">
                <a:solidFill>
                  <a:schemeClr val="bg1"/>
                </a:solidFill>
              </a:rPr>
              <a:t>4.2 ביליון דולר. הרווח השנתי של </a:t>
            </a:r>
            <a:r>
              <a:rPr lang="he-IL" sz="2800" dirty="0" err="1">
                <a:solidFill>
                  <a:schemeClr val="bg1"/>
                </a:solidFill>
              </a:rPr>
              <a:t>פייסבוק</a:t>
            </a:r>
            <a:r>
              <a:rPr lang="he-IL" sz="2800" dirty="0" smtClean="0">
                <a:solidFill>
                  <a:schemeClr val="bg1"/>
                </a:solidFill>
              </a:rPr>
              <a:t>...</a:t>
            </a:r>
            <a:r>
              <a:rPr lang="he-IL" sz="2800" dirty="0">
                <a:solidFill>
                  <a:schemeClr val="bg1"/>
                </a:solidFill>
              </a:rPr>
              <a:t> </a:t>
            </a:r>
            <a:r>
              <a:rPr lang="he-IL" sz="2800" dirty="0" smtClean="0">
                <a:solidFill>
                  <a:schemeClr val="bg1"/>
                </a:solidFill>
              </a:rPr>
              <a:t>אפל </a:t>
            </a:r>
            <a:r>
              <a:rPr lang="he-IL" sz="2800" dirty="0">
                <a:solidFill>
                  <a:schemeClr val="bg1"/>
                </a:solidFill>
              </a:rPr>
              <a:t>עושה את </a:t>
            </a:r>
            <a:r>
              <a:rPr lang="he-IL" sz="2800" dirty="0" smtClean="0">
                <a:solidFill>
                  <a:schemeClr val="bg1"/>
                </a:solidFill>
              </a:rPr>
              <a:t>זה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ב-3 </a:t>
            </a:r>
            <a:r>
              <a:rPr lang="he-IL" sz="2800" dirty="0">
                <a:solidFill>
                  <a:schemeClr val="bg1"/>
                </a:solidFill>
              </a:rPr>
              <a:t>שבועות. </a:t>
            </a:r>
            <a:r>
              <a:rPr lang="he-IL" sz="2800" dirty="0" smtClean="0">
                <a:solidFill>
                  <a:schemeClr val="bg1"/>
                </a:solidFill>
              </a:rPr>
              <a:t>וזה </a:t>
            </a:r>
            <a:r>
              <a:rPr lang="he-IL" sz="2800" dirty="0">
                <a:solidFill>
                  <a:schemeClr val="bg1"/>
                </a:solidFill>
              </a:rPr>
              <a:t>אומר </a:t>
            </a:r>
            <a:r>
              <a:rPr lang="he-IL" sz="2800" dirty="0" smtClean="0">
                <a:solidFill>
                  <a:schemeClr val="bg1"/>
                </a:solidFill>
              </a:rPr>
              <a:t>משהו: תעניקו חווית </a:t>
            </a:r>
            <a:r>
              <a:rPr lang="en-US" sz="2800" dirty="0">
                <a:solidFill>
                  <a:schemeClr val="bg1"/>
                </a:solidFill>
              </a:rPr>
              <a:t>UI</a:t>
            </a:r>
            <a:r>
              <a:rPr lang="he-IL" sz="2800" dirty="0">
                <a:solidFill>
                  <a:schemeClr val="bg1"/>
                </a:solidFill>
              </a:rPr>
              <a:t> </a:t>
            </a:r>
            <a:r>
              <a:rPr lang="he-IL" sz="2800" dirty="0" smtClean="0">
                <a:solidFill>
                  <a:schemeClr val="bg1"/>
                </a:solidFill>
              </a:rPr>
              <a:t>דיגיטלית</a:t>
            </a:r>
            <a:r>
              <a:rPr lang="he-IL" sz="2800" dirty="0">
                <a:solidFill>
                  <a:schemeClr val="bg1"/>
                </a:solidFill>
              </a:rPr>
              <a:t> </a:t>
            </a:r>
            <a:r>
              <a:rPr lang="he-IL" sz="2800" dirty="0" smtClean="0">
                <a:solidFill>
                  <a:schemeClr val="bg1"/>
                </a:solidFill>
              </a:rPr>
              <a:t>שצרכנים </a:t>
            </a:r>
            <a:r>
              <a:rPr lang="he-IL" sz="2800" dirty="0">
                <a:solidFill>
                  <a:schemeClr val="bg1"/>
                </a:solidFill>
              </a:rPr>
              <a:t>יקנאו בחברים שלהם שיש להם את זה, </a:t>
            </a:r>
            <a:r>
              <a:rPr lang="he-IL" sz="2800" dirty="0" smtClean="0">
                <a:solidFill>
                  <a:schemeClr val="bg1"/>
                </a:solidFill>
              </a:rPr>
              <a:t>והרווחתם </a:t>
            </a:r>
            <a:r>
              <a:rPr lang="he-IL" sz="2800" dirty="0">
                <a:solidFill>
                  <a:schemeClr val="bg1"/>
                </a:solidFill>
              </a:rPr>
              <a:t>פרסום בחינם ורווח שנתי חבל"ז. </a:t>
            </a:r>
            <a:r>
              <a:rPr lang="he-IL" sz="2800" dirty="0" smtClean="0">
                <a:solidFill>
                  <a:schemeClr val="bg1"/>
                </a:solidFill>
              </a:rPr>
              <a:t>אז לפני העיצוב [שעושה "יפה בעיניים"</a:t>
            </a:r>
            <a:r>
              <a:rPr lang="en-US" sz="2800" dirty="0" smtClean="0">
                <a:solidFill>
                  <a:schemeClr val="bg1"/>
                </a:solidFill>
              </a:rPr>
              <a:t>[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/>
              <a:t>תשקיעו</a:t>
            </a:r>
            <a:r>
              <a:rPr lang="he-IL" sz="2800" dirty="0" smtClean="0">
                <a:solidFill>
                  <a:schemeClr val="bg1"/>
                </a:solidFill>
              </a:rPr>
              <a:t> </a:t>
            </a:r>
            <a:r>
              <a:rPr lang="he-IL" sz="2800" dirty="0" err="1" smtClean="0"/>
              <a:t>ב</a:t>
            </a:r>
            <a:r>
              <a:rPr lang="he-IL" sz="2800" dirty="0" err="1" smtClean="0">
                <a:hlinkClick r:id="rId3"/>
              </a:rPr>
              <a:t>איפיון</a:t>
            </a:r>
            <a:r>
              <a:rPr lang="he-IL" sz="2800" dirty="0" smtClean="0">
                <a:hlinkClick r:id="rId3"/>
              </a:rPr>
              <a:t> </a:t>
            </a:r>
            <a:r>
              <a:rPr lang="en-US" sz="2800" dirty="0" smtClean="0">
                <a:hlinkClick r:id="rId3"/>
              </a:rPr>
              <a:t>UI</a:t>
            </a:r>
            <a:endParaRPr lang="en-US" sz="2800" dirty="0"/>
          </a:p>
        </p:txBody>
      </p:sp>
      <p:pic>
        <p:nvPicPr>
          <p:cNvPr id="12290" name="Picture 2" descr="http://www.buzzom.com/wp-content/uploads/2011/06/facebookapple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"/>
          <a:stretch/>
        </p:blipFill>
        <p:spPr bwMode="auto">
          <a:xfrm>
            <a:off x="-29334" y="2896709"/>
            <a:ext cx="9173333" cy="39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33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1"/>
            <a:ext cx="9144000" cy="252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9337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</a:rPr>
              <a:t>הגולשים </a:t>
            </a:r>
            <a:r>
              <a:rPr lang="he-IL" sz="4000" b="1" dirty="0">
                <a:solidFill>
                  <a:schemeClr val="bg1"/>
                </a:solidFill>
              </a:rPr>
              <a:t>לייק אתרים יותר שווים. להם.</a:t>
            </a:r>
            <a:r>
              <a:rPr lang="he-IL" sz="4000" dirty="0"/>
              <a:t/>
            </a:r>
            <a:br>
              <a:rPr lang="he-IL" sz="4000" dirty="0"/>
            </a:br>
            <a:r>
              <a:rPr lang="he-IL" sz="2800" dirty="0">
                <a:solidFill>
                  <a:schemeClr val="bg1"/>
                </a:solidFill>
              </a:rPr>
              <a:t>למרות </a:t>
            </a:r>
            <a:r>
              <a:rPr lang="he-IL" sz="2800" dirty="0" err="1" smtClean="0">
                <a:solidFill>
                  <a:schemeClr val="bg1"/>
                </a:solidFill>
              </a:rPr>
              <a:t>שפייסבוק</a:t>
            </a:r>
            <a:r>
              <a:rPr lang="he-IL" sz="2800" dirty="0" smtClean="0">
                <a:solidFill>
                  <a:schemeClr val="bg1"/>
                </a:solidFill>
              </a:rPr>
              <a:t> מקום </a:t>
            </a:r>
            <a:r>
              <a:rPr lang="he-IL" sz="2800" dirty="0">
                <a:solidFill>
                  <a:schemeClr val="bg1"/>
                </a:solidFill>
              </a:rPr>
              <a:t>1 בפרסום אונליין </a:t>
            </a:r>
            <a:r>
              <a:rPr lang="he-IL" sz="2800" dirty="0" smtClean="0">
                <a:solidFill>
                  <a:schemeClr val="bg1"/>
                </a:solidFill>
              </a:rPr>
              <a:t>בארה"ב, </a:t>
            </a:r>
            <a:r>
              <a:rPr lang="he-IL" sz="2800" dirty="0">
                <a:solidFill>
                  <a:schemeClr val="bg1"/>
                </a:solidFill>
              </a:rPr>
              <a:t>הגולש דווקא מגיע ל-3 אתרים אחרים לפניו: גוגל. מיקרוסופט. ויאהו</a:t>
            </a:r>
            <a:r>
              <a:rPr lang="he-IL" sz="2800" dirty="0" smtClean="0">
                <a:solidFill>
                  <a:schemeClr val="bg1"/>
                </a:solidFill>
              </a:rPr>
              <a:t>... כי קודם </a:t>
            </a:r>
            <a:r>
              <a:rPr lang="he-IL" sz="2800" dirty="0">
                <a:solidFill>
                  <a:schemeClr val="bg1"/>
                </a:solidFill>
              </a:rPr>
              <a:t>כל מה צריכים, ורק אח"כ מה החברים אומרים לנו שאנחנו צריכים לראות [אתם חייבים לראות את הארטיסט!!!] או לעשות לייק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http://cdn.techpp.com/wp-content/uploads/2010/06/google-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2"/>
            <a:ext cx="9163564" cy="30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0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9337"/>
            <a:ext cx="9144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</a:rPr>
              <a:t>לסיכום</a:t>
            </a:r>
            <a:r>
              <a:rPr lang="he-IL" sz="4000" b="1" dirty="0" smtClean="0">
                <a:solidFill>
                  <a:schemeClr val="bg1"/>
                </a:solidFill>
              </a:rPr>
              <a:t>..............</a:t>
            </a:r>
            <a:r>
              <a:rPr lang="he-IL" sz="4000" b="1" dirty="0">
                <a:solidFill>
                  <a:schemeClr val="bg1"/>
                </a:solidFill>
              </a:rPr>
              <a:t/>
            </a:r>
            <a:br>
              <a:rPr lang="he-IL" sz="4000" b="1" dirty="0">
                <a:solidFill>
                  <a:schemeClr val="bg1"/>
                </a:solidFill>
              </a:rPr>
            </a:br>
            <a:r>
              <a:rPr lang="he-IL" sz="4000" b="1" dirty="0">
                <a:solidFill>
                  <a:schemeClr val="bg1"/>
                </a:solidFill>
              </a:rPr>
              <a:t>תשקיעו. </a:t>
            </a:r>
            <a:r>
              <a:rPr lang="he-IL" sz="4000" b="1" dirty="0" smtClean="0">
                <a:solidFill>
                  <a:schemeClr val="bg1"/>
                </a:solidFill>
              </a:rPr>
              <a:t>תרוויחו</a:t>
            </a:r>
            <a:r>
              <a:rPr lang="he-IL" sz="4000" b="1" dirty="0">
                <a:solidFill>
                  <a:schemeClr val="bg1"/>
                </a:solidFill>
              </a:rPr>
              <a:t>.</a:t>
            </a:r>
            <a:r>
              <a:rPr lang="he-IL" sz="4000" dirty="0"/>
              <a:t/>
            </a:r>
            <a:br>
              <a:rPr lang="he-IL" sz="4000" dirty="0"/>
            </a:br>
            <a:r>
              <a:rPr lang="he-IL" sz="2800" dirty="0">
                <a:solidFill>
                  <a:schemeClr val="bg1"/>
                </a:solidFill>
              </a:rPr>
              <a:t>מייסד </a:t>
            </a:r>
            <a:r>
              <a:rPr lang="he-IL" sz="2800" dirty="0" err="1">
                <a:solidFill>
                  <a:schemeClr val="bg1"/>
                </a:solidFill>
              </a:rPr>
              <a:t>פייפאל</a:t>
            </a:r>
            <a:r>
              <a:rPr lang="he-IL" sz="2800" dirty="0">
                <a:solidFill>
                  <a:schemeClr val="bg1"/>
                </a:solidFill>
              </a:rPr>
              <a:t>, השקיע </a:t>
            </a:r>
            <a:r>
              <a:rPr lang="he-IL" sz="2800" dirty="0" smtClean="0">
                <a:solidFill>
                  <a:schemeClr val="bg1"/>
                </a:solidFill>
              </a:rPr>
              <a:t>½ מיליון </a:t>
            </a:r>
            <a:r>
              <a:rPr lang="he-IL" sz="2800" dirty="0">
                <a:solidFill>
                  <a:schemeClr val="bg1"/>
                </a:solidFill>
              </a:rPr>
              <a:t>דולר בסטארט אפ קטן </a:t>
            </a:r>
            <a:r>
              <a:rPr lang="he-IL" sz="2800" dirty="0" smtClean="0">
                <a:solidFill>
                  <a:schemeClr val="bg1"/>
                </a:solidFill>
              </a:rPr>
              <a:t>של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3 </a:t>
            </a:r>
            <a:r>
              <a:rPr lang="he-IL" sz="2800" dirty="0">
                <a:solidFill>
                  <a:schemeClr val="bg1"/>
                </a:solidFill>
              </a:rPr>
              <a:t>סטודנטים. היום יש לו 2 מיליארד. </a:t>
            </a:r>
            <a:r>
              <a:rPr lang="he-IL" sz="2800" dirty="0" smtClean="0">
                <a:solidFill>
                  <a:schemeClr val="bg1"/>
                </a:solidFill>
              </a:rPr>
              <a:t>תתחילו </a:t>
            </a:r>
            <a:r>
              <a:rPr lang="he-IL" sz="2800" dirty="0">
                <a:solidFill>
                  <a:schemeClr val="bg1"/>
                </a:solidFill>
              </a:rPr>
              <a:t>להשקיע גם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בפעילות </a:t>
            </a:r>
            <a:r>
              <a:rPr lang="he-IL" sz="2800" dirty="0" err="1" smtClean="0">
                <a:solidFill>
                  <a:schemeClr val="bg1"/>
                </a:solidFill>
              </a:rPr>
              <a:t>בפייסבוק</a:t>
            </a:r>
            <a:r>
              <a:rPr lang="he-IL" sz="2800" dirty="0" smtClean="0">
                <a:solidFill>
                  <a:schemeClr val="bg1"/>
                </a:solidFill>
              </a:rPr>
              <a:t>: </a:t>
            </a:r>
            <a:r>
              <a:rPr lang="he-IL" sz="2800" dirty="0">
                <a:solidFill>
                  <a:schemeClr val="bg1"/>
                </a:solidFill>
              </a:rPr>
              <a:t>המדיה בחינם, התחזוקה זולה, אבל אם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התוכן לא </a:t>
            </a:r>
            <a:r>
              <a:rPr lang="he-IL" sz="2800" dirty="0">
                <a:solidFill>
                  <a:schemeClr val="bg1"/>
                </a:solidFill>
              </a:rPr>
              <a:t>מושקע, למה שהגולשים ישקיעו בכם לייק?!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/>
              <a:t>דוגמא </a:t>
            </a:r>
            <a:r>
              <a:rPr lang="he-IL" sz="2800" dirty="0"/>
              <a:t>למותג שהשקיע בתוכן חדשני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 </a:t>
            </a:r>
            <a:r>
              <a:rPr lang="he-IL" sz="2800" dirty="0">
                <a:hlinkClick r:id="rId3"/>
              </a:rPr>
              <a:t>רדיו מוטורולה </a:t>
            </a:r>
            <a:r>
              <a:rPr lang="he-IL" sz="2800" dirty="0" err="1">
                <a:hlinkClick r:id="rId3"/>
              </a:rPr>
              <a:t>לסופרבול</a:t>
            </a:r>
            <a:r>
              <a:rPr lang="he-IL" sz="2800" dirty="0"/>
              <a:t> - שחי </a:t>
            </a:r>
            <a:r>
              <a:rPr lang="he-IL" sz="2800" dirty="0" err="1"/>
              <a:t>בפייסבוק</a:t>
            </a:r>
            <a:r>
              <a:rPr lang="he-IL" sz="2800" dirty="0"/>
              <a:t>, ולא סטטי בפייג' מותגי.</a:t>
            </a:r>
            <a:endParaRPr lang="en-US" sz="2800" dirty="0"/>
          </a:p>
        </p:txBody>
      </p:sp>
      <p:pic>
        <p:nvPicPr>
          <p:cNvPr id="10248" name="Picture 8" descr="http://sphotos.ak.fbcdn.net/hphotos-ak-ash2/hs004.ash2/33562_139063489474813_121163104598185_212351_39738_n.jpg%E2%80%9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b="46340"/>
          <a:stretch/>
        </p:blipFill>
        <p:spPr bwMode="auto">
          <a:xfrm>
            <a:off x="1210366" y="3974930"/>
            <a:ext cx="6723268" cy="28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5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ove Nadav\Desktop\moi\creative\CV\fb 5b\pix\the-facebook-ipo-never-happened-and-it-seems-remo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3"/>
          <a:stretch/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9337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dirty="0" smtClean="0">
                <a:solidFill>
                  <a:schemeClr val="bg1"/>
                </a:solidFill>
              </a:rPr>
              <a:t>ואת המשפט </a:t>
            </a:r>
            <a:r>
              <a:rPr lang="he-IL" sz="2800" dirty="0">
                <a:solidFill>
                  <a:schemeClr val="bg1"/>
                </a:solidFill>
              </a:rPr>
              <a:t>האחרון, אני משאיר למר(ק) </a:t>
            </a:r>
            <a:r>
              <a:rPr lang="he-IL" sz="2800" dirty="0" err="1">
                <a:solidFill>
                  <a:schemeClr val="bg1"/>
                </a:solidFill>
              </a:rPr>
              <a:t>צוקרברג</a:t>
            </a:r>
            <a:r>
              <a:rPr lang="he-IL" sz="2800" dirty="0">
                <a:solidFill>
                  <a:schemeClr val="bg1"/>
                </a:solidFill>
              </a:rPr>
              <a:t>,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שמגדיר </a:t>
            </a:r>
            <a:r>
              <a:rPr lang="he-IL" sz="2800" dirty="0">
                <a:solidFill>
                  <a:schemeClr val="bg1"/>
                </a:solidFill>
              </a:rPr>
              <a:t>את </a:t>
            </a:r>
            <a:r>
              <a:rPr lang="he-IL" sz="2800" dirty="0" smtClean="0">
                <a:solidFill>
                  <a:schemeClr val="bg1"/>
                </a:solidFill>
              </a:rPr>
              <a:t>הנוסחה והליבה בין גולשים למותגים...</a:t>
            </a:r>
            <a:endParaRPr lang="en-US" sz="2800" b="1" dirty="0"/>
          </a:p>
        </p:txBody>
      </p:sp>
      <p:sp>
        <p:nvSpPr>
          <p:cNvPr id="5" name="מלבן 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share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more, they access to more opinions from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trust, about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products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services they use.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makes it easier to discover the best products.</a:t>
            </a:r>
          </a:p>
        </p:txBody>
      </p:sp>
    </p:spTree>
    <p:extLst>
      <p:ext uri="{BB962C8B-B14F-4D97-AF65-F5344CB8AC3E}">
        <p14:creationId xmlns:p14="http://schemas.microsoft.com/office/powerpoint/2010/main" val="178838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ve Nadav\Desktop\moi\creative\CV\fb 5b\pix\zuck-thank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" b="2809"/>
          <a:stretch/>
        </p:blipFill>
        <p:spPr bwMode="auto">
          <a:xfrm>
            <a:off x="3680" y="980729"/>
            <a:ext cx="9140320" cy="5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26621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800" dirty="0" smtClean="0">
                <a:solidFill>
                  <a:schemeClr val="bg1"/>
                </a:solidFill>
              </a:rPr>
              <a:t>נדב רביב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@</a:t>
            </a:r>
            <a:r>
              <a:rPr lang="en-US" sz="2800" dirty="0" err="1" smtClean="0">
                <a:solidFill>
                  <a:schemeClr val="bg1"/>
                </a:solidFill>
              </a:rPr>
              <a:t>lovenadav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4200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0"/>
            <a:ext cx="9144000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Love Nadav\Desktop\moi\creative\CV\fb 5b\pix\bigstock_Add_as_friend_129816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r="349" b="8692"/>
          <a:stretch/>
        </p:blipFill>
        <p:spPr bwMode="auto">
          <a:xfrm>
            <a:off x="1" y="1881819"/>
            <a:ext cx="9144000" cy="497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0" y="1662404"/>
            <a:ext cx="9144000" cy="429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0" y="89337"/>
            <a:ext cx="9144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</a:rPr>
              <a:t>שמרו </a:t>
            </a:r>
            <a:r>
              <a:rPr lang="he-IL" sz="4000" b="1" dirty="0">
                <a:solidFill>
                  <a:schemeClr val="bg1"/>
                </a:solidFill>
              </a:rPr>
              <a:t>על קשר.</a:t>
            </a:r>
            <a:r>
              <a:rPr lang="he-IL" sz="4000" dirty="0">
                <a:solidFill>
                  <a:schemeClr val="bg1"/>
                </a:solidFill>
              </a:rPr>
              <a:t/>
            </a:r>
            <a:br>
              <a:rPr lang="he-IL" sz="4000" dirty="0">
                <a:solidFill>
                  <a:schemeClr val="bg1"/>
                </a:solidFill>
              </a:rPr>
            </a:br>
            <a:r>
              <a:rPr lang="he-IL" sz="2800" dirty="0">
                <a:solidFill>
                  <a:schemeClr val="bg1"/>
                </a:solidFill>
              </a:rPr>
              <a:t>800 מיליון משתמשים יצרו 100 ביליון קשרים בעולם </a:t>
            </a:r>
            <a:r>
              <a:rPr lang="he-IL" sz="2800" dirty="0" err="1">
                <a:solidFill>
                  <a:schemeClr val="bg1"/>
                </a:solidFill>
              </a:rPr>
              <a:t>הפייסבוק</a:t>
            </a:r>
            <a:r>
              <a:rPr lang="he-IL" sz="2800" dirty="0">
                <a:solidFill>
                  <a:schemeClr val="bg1"/>
                </a:solidFill>
              </a:rPr>
              <a:t>. תנו למותג שלכם </a:t>
            </a:r>
            <a:r>
              <a:rPr lang="he-IL" sz="2800" dirty="0" smtClean="0">
                <a:solidFill>
                  <a:schemeClr val="bg1"/>
                </a:solidFill>
              </a:rPr>
              <a:t>להיות [או/ו ליצור] </a:t>
            </a:r>
            <a:r>
              <a:rPr lang="he-IL" sz="2800" dirty="0">
                <a:solidFill>
                  <a:schemeClr val="bg1"/>
                </a:solidFill>
              </a:rPr>
              <a:t>קשר בין אנשים</a:t>
            </a:r>
            <a:r>
              <a:rPr lang="he-IL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u="sng" dirty="0" smtClean="0">
                <a:solidFill>
                  <a:schemeClr val="bg1"/>
                </a:solidFill>
                <a:hlinkClick r:id="rId4"/>
              </a:rPr>
              <a:t>[</a:t>
            </a:r>
            <a:r>
              <a:rPr lang="he-IL" sz="2800" u="sng" dirty="0">
                <a:solidFill>
                  <a:schemeClr val="bg1"/>
                </a:solidFill>
                <a:hlinkClick r:id="rId4"/>
              </a:rPr>
              <a:t>היינקן מזמינה אותך לבחור סרנדה ולהזמין </a:t>
            </a:r>
            <a:r>
              <a:rPr lang="he-IL" sz="2800" u="sng" dirty="0" smtClean="0">
                <a:solidFill>
                  <a:schemeClr val="bg1"/>
                </a:solidFill>
                <a:hlinkClick r:id="rId4"/>
              </a:rPr>
              <a:t>מישהי!]</a:t>
            </a:r>
            <a:endParaRPr lang="he-I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1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0"/>
            <a:ext cx="9144000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0" y="1229270"/>
            <a:ext cx="9144000" cy="429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122" name="Picture 2" descr="C:\Users\Love Nadav\Desktop\moi\creative\CV\fb 5b\pix\best-facebook-gam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80" b="-652"/>
          <a:stretch/>
        </p:blipFill>
        <p:spPr bwMode="auto">
          <a:xfrm>
            <a:off x="0" y="1229270"/>
            <a:ext cx="9144000" cy="562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9337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</a:rPr>
              <a:t>מי </a:t>
            </a:r>
            <a:r>
              <a:rPr lang="he-IL" sz="4000" b="1" dirty="0">
                <a:solidFill>
                  <a:schemeClr val="bg1"/>
                </a:solidFill>
              </a:rPr>
              <a:t>שמשחק </a:t>
            </a:r>
            <a:r>
              <a:rPr lang="he-IL" sz="4000" b="1" dirty="0" err="1">
                <a:solidFill>
                  <a:schemeClr val="bg1"/>
                </a:solidFill>
              </a:rPr>
              <a:t>בפייסבוק</a:t>
            </a:r>
            <a:r>
              <a:rPr lang="he-IL" sz="4000" b="1" dirty="0">
                <a:solidFill>
                  <a:schemeClr val="bg1"/>
                </a:solidFill>
              </a:rPr>
              <a:t>, מרוויח.</a:t>
            </a:r>
            <a:r>
              <a:rPr lang="he-IL" sz="2800" dirty="0"/>
              <a:t/>
            </a:r>
            <a:br>
              <a:rPr lang="he-IL" sz="2800" dirty="0"/>
            </a:br>
            <a:r>
              <a:rPr lang="he-IL" sz="2800" dirty="0">
                <a:solidFill>
                  <a:schemeClr val="bg1"/>
                </a:solidFill>
              </a:rPr>
              <a:t>אפילו </a:t>
            </a:r>
            <a:r>
              <a:rPr lang="he-IL" sz="2800" dirty="0" err="1">
                <a:solidFill>
                  <a:schemeClr val="bg1"/>
                </a:solidFill>
              </a:rPr>
              <a:t>פייסבוק</a:t>
            </a:r>
            <a:r>
              <a:rPr lang="he-IL" sz="2800" dirty="0">
                <a:solidFill>
                  <a:schemeClr val="bg1"/>
                </a:solidFill>
              </a:rPr>
              <a:t> עצמה, התחילה ליהנות מהכנסות </a:t>
            </a:r>
            <a:r>
              <a:rPr lang="he-IL" sz="2800" dirty="0" err="1">
                <a:solidFill>
                  <a:schemeClr val="bg1"/>
                </a:solidFill>
              </a:rPr>
              <a:t>זינגה</a:t>
            </a:r>
            <a:r>
              <a:rPr lang="he-IL" sz="2800" dirty="0">
                <a:solidFill>
                  <a:schemeClr val="bg1"/>
                </a:solidFill>
              </a:rPr>
              <a:t> [12</a:t>
            </a:r>
            <a:r>
              <a:rPr lang="he-IL" sz="2800" dirty="0" smtClean="0">
                <a:solidFill>
                  <a:schemeClr val="bg1"/>
                </a:solidFill>
              </a:rPr>
              <a:t>%].</a:t>
            </a:r>
            <a:r>
              <a:rPr lang="he-IL" sz="2800" dirty="0">
                <a:solidFill>
                  <a:schemeClr val="bg1"/>
                </a:solidFill>
              </a:rPr>
              <a:t/>
            </a:r>
            <a:br>
              <a:rPr lang="he-IL" sz="2800" dirty="0">
                <a:solidFill>
                  <a:schemeClr val="bg1"/>
                </a:solidFill>
              </a:rPr>
            </a:br>
            <a:r>
              <a:rPr lang="he-IL" sz="2800" u="sng" dirty="0" smtClean="0">
                <a:hlinkClick r:id="rId4"/>
              </a:rPr>
              <a:t>תנו משחק </a:t>
            </a:r>
            <a:r>
              <a:rPr lang="he-IL" sz="2800" u="sng" dirty="0" err="1" smtClean="0">
                <a:hlinkClick r:id="rId4"/>
              </a:rPr>
              <a:t>בפייסבוק</a:t>
            </a:r>
            <a:r>
              <a:rPr lang="he-IL" sz="2800" u="sng" dirty="0" smtClean="0">
                <a:hlinkClick r:id="rId4"/>
              </a:rPr>
              <a:t> </a:t>
            </a:r>
            <a:r>
              <a:rPr lang="he-IL" sz="2800" u="sng" dirty="0">
                <a:hlinkClick r:id="rId4"/>
              </a:rPr>
              <a:t>ותהפכו </a:t>
            </a:r>
            <a:r>
              <a:rPr lang="he-IL" sz="2800" u="sng" dirty="0" smtClean="0">
                <a:hlinkClick r:id="rId4"/>
              </a:rPr>
              <a:t>ללהיט </a:t>
            </a:r>
            <a:r>
              <a:rPr lang="en-US" sz="2800" u="sng" dirty="0">
                <a:hlinkClick r:id="rId4"/>
              </a:rPr>
              <a:t>engagement</a:t>
            </a:r>
            <a:r>
              <a:rPr lang="he-IL" sz="2800" u="sng" dirty="0">
                <a:hlinkClick r:id="rId4"/>
              </a:rPr>
              <a:t> בישראל!</a:t>
            </a:r>
            <a:r>
              <a:rPr lang="en-US" sz="2800" dirty="0"/>
              <a:t> </a:t>
            </a:r>
            <a:endParaRPr lang="he-I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7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1"/>
            <a:ext cx="9144000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9337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</a:rPr>
              <a:t>צמיחה </a:t>
            </a:r>
            <a:r>
              <a:rPr lang="he-IL" sz="4000" b="1" dirty="0">
                <a:solidFill>
                  <a:schemeClr val="bg1"/>
                </a:solidFill>
              </a:rPr>
              <a:t>מגיעה משינוי.</a:t>
            </a:r>
            <a:r>
              <a:rPr lang="he-IL" sz="4000" dirty="0"/>
              <a:t/>
            </a:r>
            <a:br>
              <a:rPr lang="he-IL" sz="4000" dirty="0"/>
            </a:br>
            <a:r>
              <a:rPr lang="he-IL" sz="2800" dirty="0" err="1">
                <a:solidFill>
                  <a:schemeClr val="bg1"/>
                </a:solidFill>
              </a:rPr>
              <a:t>פייסבוק</a:t>
            </a:r>
            <a:r>
              <a:rPr lang="he-IL" sz="2800" dirty="0">
                <a:solidFill>
                  <a:schemeClr val="bg1"/>
                </a:solidFill>
              </a:rPr>
              <a:t> הגיעה למספרים גדולים, כי היא התפתחה עם </a:t>
            </a:r>
            <a:r>
              <a:rPr lang="he-IL" sz="2800" dirty="0" smtClean="0">
                <a:solidFill>
                  <a:schemeClr val="bg1"/>
                </a:solidFill>
              </a:rPr>
              <a:t>השנים!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תנו </a:t>
            </a:r>
            <a:r>
              <a:rPr lang="he-IL" sz="2800" dirty="0">
                <a:solidFill>
                  <a:schemeClr val="bg1"/>
                </a:solidFill>
              </a:rPr>
              <a:t>למותג שלכם להמציא את </a:t>
            </a:r>
            <a:r>
              <a:rPr lang="he-IL" sz="2800" dirty="0" smtClean="0">
                <a:solidFill>
                  <a:schemeClr val="bg1"/>
                </a:solidFill>
              </a:rPr>
              <a:t>עצמו </a:t>
            </a:r>
            <a:r>
              <a:rPr lang="he-IL" sz="2800" dirty="0">
                <a:solidFill>
                  <a:schemeClr val="bg1"/>
                </a:solidFill>
              </a:rPr>
              <a:t>מחדש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עם </a:t>
            </a:r>
            <a:r>
              <a:rPr lang="he-IL" sz="2800" dirty="0">
                <a:solidFill>
                  <a:schemeClr val="bg1"/>
                </a:solidFill>
              </a:rPr>
              <a:t>מוצרים חדשים שידגישו ויגדילו את החוויה</a:t>
            </a:r>
            <a:r>
              <a:rPr lang="he-IL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 </a:t>
            </a:r>
            <a:r>
              <a:rPr lang="he-IL" sz="2800" dirty="0" smtClean="0">
                <a:solidFill>
                  <a:schemeClr val="bg1"/>
                </a:solidFill>
                <a:hlinkClick r:id="rId3"/>
              </a:rPr>
              <a:t>[</a:t>
            </a:r>
            <a:r>
              <a:rPr lang="he-IL" sz="2800" dirty="0" err="1" smtClean="0">
                <a:solidFill>
                  <a:schemeClr val="bg1"/>
                </a:solidFill>
                <a:hlinkClick r:id="rId3"/>
              </a:rPr>
              <a:t>הטיימליין</a:t>
            </a:r>
            <a:r>
              <a:rPr lang="he-IL" sz="2800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he-IL" sz="2800" dirty="0">
                <a:solidFill>
                  <a:schemeClr val="bg1"/>
                </a:solidFill>
                <a:hlinkClick r:id="rId3"/>
              </a:rPr>
              <a:t>של לקסוס]</a:t>
            </a:r>
            <a:endParaRPr lang="he-IL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Love Nadav\Desktop\moi\creative\CV\fb 5b\pix\facebookIP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8"/>
          <a:stretch/>
        </p:blipFill>
        <p:spPr bwMode="auto">
          <a:xfrm>
            <a:off x="-7648" y="2420888"/>
            <a:ext cx="9151648" cy="45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8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0"/>
            <a:ext cx="914400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9337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</a:rPr>
              <a:t>מובייל</a:t>
            </a:r>
            <a:r>
              <a:rPr lang="he-IL" sz="4000" b="1" dirty="0">
                <a:solidFill>
                  <a:schemeClr val="bg1"/>
                </a:solidFill>
              </a:rPr>
              <a:t>. מובייל. מובייל.</a:t>
            </a:r>
            <a:r>
              <a:rPr lang="he-IL" sz="4000" dirty="0"/>
              <a:t/>
            </a:r>
            <a:br>
              <a:rPr lang="he-IL" sz="4000" dirty="0"/>
            </a:br>
            <a:r>
              <a:rPr lang="he-IL" sz="2800" dirty="0">
                <a:solidFill>
                  <a:schemeClr val="bg1"/>
                </a:solidFill>
              </a:rPr>
              <a:t>חצי מהגולשים </a:t>
            </a:r>
            <a:r>
              <a:rPr lang="he-IL" sz="2800" dirty="0" err="1">
                <a:solidFill>
                  <a:schemeClr val="bg1"/>
                </a:solidFill>
              </a:rPr>
              <a:t>בפייסבוק</a:t>
            </a:r>
            <a:r>
              <a:rPr lang="he-IL" sz="2800" dirty="0">
                <a:solidFill>
                  <a:schemeClr val="bg1"/>
                </a:solidFill>
              </a:rPr>
              <a:t>, גולשים מהמובייל</a:t>
            </a:r>
            <a:r>
              <a:rPr lang="he-IL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קח </a:t>
            </a:r>
            <a:r>
              <a:rPr lang="he-IL" sz="2800" dirty="0">
                <a:solidFill>
                  <a:schemeClr val="bg1"/>
                </a:solidFill>
              </a:rPr>
              <a:t>חצי מהכסף שאתה משקיע </a:t>
            </a:r>
            <a:r>
              <a:rPr lang="he-IL" sz="2800" dirty="0" err="1">
                <a:solidFill>
                  <a:schemeClr val="bg1"/>
                </a:solidFill>
              </a:rPr>
              <a:t>בסושיאל</a:t>
            </a:r>
            <a:r>
              <a:rPr lang="he-IL" sz="2800" dirty="0">
                <a:solidFill>
                  <a:schemeClr val="bg1"/>
                </a:solidFill>
              </a:rPr>
              <a:t>, ושים אותו בנייד</a:t>
            </a:r>
            <a:r>
              <a:rPr lang="he-IL" sz="2800" dirty="0" smtClean="0">
                <a:solidFill>
                  <a:schemeClr val="bg1"/>
                </a:solidFill>
              </a:rPr>
              <a:t>: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שווה לך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  <a:hlinkClick r:id="rId3"/>
              </a:rPr>
              <a:t>להפיק </a:t>
            </a:r>
            <a:r>
              <a:rPr lang="he-IL" sz="2800" dirty="0">
                <a:solidFill>
                  <a:schemeClr val="bg1"/>
                </a:solidFill>
                <a:hlinkClick r:id="rId3"/>
              </a:rPr>
              <a:t>תוכן מובייל </a:t>
            </a:r>
            <a:r>
              <a:rPr lang="he-IL" sz="2800" dirty="0" smtClean="0">
                <a:solidFill>
                  <a:schemeClr val="bg1"/>
                </a:solidFill>
                <a:hlinkClick r:id="rId3"/>
              </a:rPr>
              <a:t>עשיר</a:t>
            </a:r>
            <a:r>
              <a:rPr lang="he-IL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Love Nadav\Desktop\moi\creative\CV\fb 5b\pix\facebook-a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463643"/>
            <a:ext cx="7416824" cy="44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0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1"/>
            <a:ext cx="9144000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9337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</a:rPr>
              <a:t>תוכן </a:t>
            </a:r>
            <a:r>
              <a:rPr lang="he-IL" sz="4000" b="1" dirty="0">
                <a:solidFill>
                  <a:schemeClr val="bg1"/>
                </a:solidFill>
              </a:rPr>
              <a:t>גולשים מנצח תוכן איכותי.</a:t>
            </a:r>
            <a:r>
              <a:rPr lang="he-IL" sz="4000" dirty="0"/>
              <a:t/>
            </a:r>
            <a:br>
              <a:rPr lang="he-IL" sz="4000" dirty="0"/>
            </a:br>
            <a:r>
              <a:rPr lang="he-IL" sz="2800" dirty="0" err="1">
                <a:solidFill>
                  <a:schemeClr val="bg1"/>
                </a:solidFill>
              </a:rPr>
              <a:t>פייסבוק</a:t>
            </a:r>
            <a:r>
              <a:rPr lang="he-IL" sz="2800" dirty="0">
                <a:solidFill>
                  <a:schemeClr val="bg1"/>
                </a:solidFill>
              </a:rPr>
              <a:t> שווה 100 </a:t>
            </a:r>
            <a:r>
              <a:rPr lang="he-IL" sz="2800" dirty="0" smtClean="0">
                <a:solidFill>
                  <a:schemeClr val="bg1"/>
                </a:solidFill>
              </a:rPr>
              <a:t>ביליון </a:t>
            </a:r>
            <a:r>
              <a:rPr lang="he-IL" sz="2800" dirty="0">
                <a:solidFill>
                  <a:schemeClr val="bg1"/>
                </a:solidFill>
              </a:rPr>
              <a:t>דולר. דיסני 61. אמזון 88</a:t>
            </a:r>
            <a:r>
              <a:rPr lang="he-IL" sz="2800" dirty="0" smtClean="0">
                <a:solidFill>
                  <a:schemeClr val="bg1"/>
                </a:solidFill>
              </a:rPr>
              <a:t>...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אז </a:t>
            </a:r>
            <a:r>
              <a:rPr lang="he-IL" sz="2800" dirty="0">
                <a:solidFill>
                  <a:schemeClr val="bg1"/>
                </a:solidFill>
              </a:rPr>
              <a:t>תתנתקו מהעולם הישן ותתחברו </a:t>
            </a:r>
            <a:r>
              <a:rPr lang="he-IL" sz="2800" dirty="0" smtClean="0">
                <a:solidFill>
                  <a:schemeClr val="bg1"/>
                </a:solidFill>
              </a:rPr>
              <a:t>לחדש!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/>
              <a:t>רוצים </a:t>
            </a:r>
            <a:r>
              <a:rPr lang="he-IL" sz="2800" dirty="0"/>
              <a:t>חיבור מנצח? לכו על </a:t>
            </a:r>
            <a:r>
              <a:rPr lang="he-IL" sz="2800" dirty="0" smtClean="0"/>
              <a:t>שניהם.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>
                <a:hlinkClick r:id="rId3"/>
              </a:rPr>
              <a:t>[הדוגמא </a:t>
            </a:r>
            <a:r>
              <a:rPr lang="he-IL" sz="2800" dirty="0" err="1" smtClean="0">
                <a:hlinkClick r:id="rId3"/>
              </a:rPr>
              <a:t>שכווווווולם</a:t>
            </a:r>
            <a:r>
              <a:rPr lang="he-IL" sz="2800" dirty="0" smtClean="0">
                <a:hlinkClick r:id="rId3"/>
              </a:rPr>
              <a:t> כבר מכירים: המוזיאון שלך באינטל]</a:t>
            </a:r>
            <a:endParaRPr lang="he-IL" sz="2800" dirty="0"/>
          </a:p>
        </p:txBody>
      </p:sp>
      <p:pic>
        <p:nvPicPr>
          <p:cNvPr id="13318" name="Picture 6" descr="http://theinspirationroom.com/daily/commercials/2010/2/crash-the-super-bowl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78348"/>
            <a:ext cx="4032448" cy="435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9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0"/>
            <a:ext cx="9144000" cy="383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Love Nadav\Desktop\moi\creative\CV\fb 5b\pix\270715_10150325150094009_234232874008_9391176_7435776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48886" r="5655" b="27293"/>
          <a:stretch/>
        </p:blipFill>
        <p:spPr bwMode="auto">
          <a:xfrm>
            <a:off x="1115615" y="3833216"/>
            <a:ext cx="7313083" cy="30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0" y="2522958"/>
            <a:ext cx="9144000" cy="429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0" y="89337"/>
            <a:ext cx="9144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</a:rPr>
              <a:t>חלקו </a:t>
            </a:r>
            <a:r>
              <a:rPr lang="he-IL" sz="4000" b="1" dirty="0">
                <a:solidFill>
                  <a:schemeClr val="bg1"/>
                </a:solidFill>
              </a:rPr>
              <a:t>חוויות, לא הטבות.</a:t>
            </a:r>
            <a:r>
              <a:rPr lang="he-IL" sz="4000" dirty="0"/>
              <a:t/>
            </a:r>
            <a:br>
              <a:rPr lang="he-IL" sz="4000" dirty="0"/>
            </a:br>
            <a:r>
              <a:rPr lang="he-IL" sz="2800" dirty="0">
                <a:solidFill>
                  <a:schemeClr val="bg1"/>
                </a:solidFill>
              </a:rPr>
              <a:t>"להטבה לחץ כאן" לא ממש עושה את זה בפייס... קופונים מחפשים באתרי קופונים, לא </a:t>
            </a:r>
            <a:r>
              <a:rPr lang="he-IL" sz="2800" dirty="0" err="1">
                <a:solidFill>
                  <a:schemeClr val="bg1"/>
                </a:solidFill>
              </a:rPr>
              <a:t>בפייסבוק</a:t>
            </a:r>
            <a:r>
              <a:rPr lang="he-IL" sz="2800" dirty="0">
                <a:solidFill>
                  <a:schemeClr val="bg1"/>
                </a:solidFill>
              </a:rPr>
              <a:t>. רוצים להעניק הנחות</a:t>
            </a:r>
            <a:r>
              <a:rPr lang="he-IL" sz="2800" dirty="0" smtClean="0">
                <a:solidFill>
                  <a:schemeClr val="bg1"/>
                </a:solidFill>
              </a:rPr>
              <a:t>?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לכו </a:t>
            </a:r>
            <a:r>
              <a:rPr lang="he-IL" sz="2800" dirty="0">
                <a:solidFill>
                  <a:schemeClr val="bg1"/>
                </a:solidFill>
              </a:rPr>
              <a:t>למקום שמחפשים הנחות. ההנחות שלכם לא </a:t>
            </a:r>
            <a:r>
              <a:rPr lang="he-IL" sz="2800" dirty="0" smtClean="0">
                <a:solidFill>
                  <a:schemeClr val="bg1"/>
                </a:solidFill>
              </a:rPr>
              <a:t>מעניינות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אנשים </a:t>
            </a:r>
            <a:r>
              <a:rPr lang="he-IL" sz="2800" dirty="0">
                <a:solidFill>
                  <a:schemeClr val="bg1"/>
                </a:solidFill>
              </a:rPr>
              <a:t>שמעניינים אותם </a:t>
            </a:r>
            <a:r>
              <a:rPr lang="he-IL" sz="2800" dirty="0" smtClean="0">
                <a:solidFill>
                  <a:schemeClr val="bg1"/>
                </a:solidFill>
              </a:rPr>
              <a:t>חוויות חברתיות </a:t>
            </a:r>
            <a:r>
              <a:rPr lang="he-IL" sz="2800" dirty="0" err="1" smtClean="0">
                <a:solidFill>
                  <a:schemeClr val="bg1"/>
                </a:solidFill>
              </a:rPr>
              <a:t>בפייסבוק</a:t>
            </a:r>
            <a:r>
              <a:rPr lang="he-IL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err="1" smtClean="0">
                <a:solidFill>
                  <a:schemeClr val="bg1"/>
                </a:solidFill>
                <a:hlinkClick r:id="rId4"/>
              </a:rPr>
              <a:t>לוריאל</a:t>
            </a:r>
            <a:r>
              <a:rPr lang="he-IL" sz="2800" dirty="0" smtClean="0">
                <a:solidFill>
                  <a:schemeClr val="bg1"/>
                </a:solidFill>
                <a:hlinkClick r:id="rId4"/>
              </a:rPr>
              <a:t> </a:t>
            </a:r>
            <a:r>
              <a:rPr lang="he-IL" sz="2800" dirty="0">
                <a:solidFill>
                  <a:schemeClr val="bg1"/>
                </a:solidFill>
                <a:hlinkClick r:id="rId4"/>
              </a:rPr>
              <a:t>עושים </a:t>
            </a:r>
            <a:r>
              <a:rPr lang="he-IL" sz="2800" dirty="0" smtClean="0">
                <a:solidFill>
                  <a:schemeClr val="bg1"/>
                </a:solidFill>
                <a:hlinkClick r:id="rId4"/>
              </a:rPr>
              <a:t>בפייס, </a:t>
            </a:r>
            <a:r>
              <a:rPr lang="he-IL" sz="2800" dirty="0">
                <a:solidFill>
                  <a:schemeClr val="bg1"/>
                </a:solidFill>
                <a:hlinkClick r:id="rId4"/>
              </a:rPr>
              <a:t>בדיוק מה שהחברה הכי </a:t>
            </a:r>
            <a:r>
              <a:rPr lang="he-IL" sz="2800" dirty="0" smtClean="0">
                <a:solidFill>
                  <a:schemeClr val="bg1"/>
                </a:solidFill>
                <a:hlinkClick r:id="rId4"/>
              </a:rPr>
              <a:t>טובה שלך עושה: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מלמדת </a:t>
            </a:r>
            <a:r>
              <a:rPr lang="he-IL" sz="2800" dirty="0">
                <a:solidFill>
                  <a:schemeClr val="bg1"/>
                </a:solidFill>
              </a:rPr>
              <a:t>אותך איך להשתמש ומעניקה טיפים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שיעזרו </a:t>
            </a:r>
            <a:r>
              <a:rPr lang="he-IL" sz="2800" dirty="0">
                <a:solidFill>
                  <a:schemeClr val="bg1"/>
                </a:solidFill>
              </a:rPr>
              <a:t>לך להיראות נוצצת [עם </a:t>
            </a:r>
            <a:r>
              <a:rPr lang="he-IL" sz="2800" dirty="0" smtClean="0">
                <a:solidFill>
                  <a:schemeClr val="bg1"/>
                </a:solidFill>
              </a:rPr>
              <a:t>ההטבה </a:t>
            </a:r>
            <a:r>
              <a:rPr lang="he-IL" sz="2800" dirty="0">
                <a:solidFill>
                  <a:schemeClr val="bg1"/>
                </a:solidFill>
              </a:rPr>
              <a:t>שמגיעה בסוף.] 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3" name="מחבר ישר 2"/>
          <p:cNvCxnSpPr/>
          <p:nvPr/>
        </p:nvCxnSpPr>
        <p:spPr>
          <a:xfrm>
            <a:off x="899592" y="4005064"/>
            <a:ext cx="7776864" cy="25922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V="1">
            <a:off x="899592" y="4157464"/>
            <a:ext cx="7704856" cy="22238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3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1"/>
            <a:ext cx="9144000" cy="381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0" y="2060848"/>
            <a:ext cx="9144000" cy="429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0" y="89337"/>
            <a:ext cx="9144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</a:rPr>
              <a:t>תנו </a:t>
            </a:r>
            <a:r>
              <a:rPr lang="he-IL" sz="4000" b="1" dirty="0">
                <a:solidFill>
                  <a:schemeClr val="bg1"/>
                </a:solidFill>
              </a:rPr>
              <a:t>סיבה לצלם, אל תגידו "לכו להצטלם".</a:t>
            </a:r>
            <a:r>
              <a:rPr lang="he-IL" sz="4000" dirty="0"/>
              <a:t/>
            </a:r>
            <a:br>
              <a:rPr lang="he-IL" sz="4000" dirty="0"/>
            </a:br>
            <a:r>
              <a:rPr lang="he-IL" sz="2800" dirty="0">
                <a:solidFill>
                  <a:schemeClr val="bg1"/>
                </a:solidFill>
              </a:rPr>
              <a:t>חצי מהגולשים </a:t>
            </a:r>
            <a:r>
              <a:rPr lang="he-IL" sz="2800" dirty="0" smtClean="0">
                <a:solidFill>
                  <a:schemeClr val="bg1"/>
                </a:solidFill>
              </a:rPr>
              <a:t>[</a:t>
            </a:r>
            <a:r>
              <a:rPr lang="he-IL" sz="2800" dirty="0">
                <a:solidFill>
                  <a:schemeClr val="bg1"/>
                </a:solidFill>
              </a:rPr>
              <a:t>250 מתוך 480. מיליון.] </a:t>
            </a:r>
            <a:r>
              <a:rPr lang="he-IL" sz="2800" dirty="0" smtClean="0">
                <a:solidFill>
                  <a:schemeClr val="bg1"/>
                </a:solidFill>
              </a:rPr>
              <a:t>מעלים </a:t>
            </a:r>
            <a:r>
              <a:rPr lang="he-IL" sz="2800" dirty="0">
                <a:solidFill>
                  <a:schemeClr val="bg1"/>
                </a:solidFill>
              </a:rPr>
              <a:t>תמונות מדי יום</a:t>
            </a:r>
            <a:r>
              <a:rPr lang="he-IL" sz="2800" dirty="0" smtClean="0">
                <a:solidFill>
                  <a:schemeClr val="bg1"/>
                </a:solidFill>
              </a:rPr>
              <a:t>!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כי בתמונות נהנים עם משפחה וחברים או </a:t>
            </a:r>
            <a:r>
              <a:rPr lang="he-IL" sz="2800" dirty="0">
                <a:solidFill>
                  <a:schemeClr val="bg1"/>
                </a:solidFill>
              </a:rPr>
              <a:t>חולקים את </a:t>
            </a:r>
            <a:r>
              <a:rPr lang="he-IL" sz="2800" dirty="0" smtClean="0">
                <a:solidFill>
                  <a:schemeClr val="bg1"/>
                </a:solidFill>
              </a:rPr>
              <a:t>ההנאה.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תנו לגולשים </a:t>
            </a:r>
            <a:r>
              <a:rPr lang="he-IL" sz="2800" dirty="0">
                <a:solidFill>
                  <a:schemeClr val="bg1"/>
                </a:solidFill>
              </a:rPr>
              <a:t>כלים בחסות המותג, </a:t>
            </a:r>
            <a:r>
              <a:rPr lang="he-IL" sz="2800" dirty="0" smtClean="0">
                <a:solidFill>
                  <a:schemeClr val="bg1"/>
                </a:solidFill>
              </a:rPr>
              <a:t>והם </a:t>
            </a:r>
            <a:r>
              <a:rPr lang="he-IL" sz="2800" dirty="0">
                <a:solidFill>
                  <a:schemeClr val="bg1"/>
                </a:solidFill>
              </a:rPr>
              <a:t>יעשו מזה סרט</a:t>
            </a:r>
            <a:r>
              <a:rPr lang="he-IL" sz="2800" dirty="0" smtClean="0">
                <a:solidFill>
                  <a:schemeClr val="bg1"/>
                </a:solidFill>
              </a:rPr>
              <a:t>: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hlinkClick r:id="rId3"/>
              </a:rPr>
              <a:t>כמו ויזה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>
                <a:solidFill>
                  <a:schemeClr val="bg1"/>
                </a:solidFill>
              </a:rPr>
              <a:t>שאוספת </a:t>
            </a:r>
            <a:r>
              <a:rPr lang="he-IL" sz="2800" dirty="0">
                <a:solidFill>
                  <a:schemeClr val="bg1"/>
                </a:solidFill>
              </a:rPr>
              <a:t>לך תמונות </a:t>
            </a:r>
            <a:r>
              <a:rPr lang="he-IL" sz="2800" dirty="0" err="1">
                <a:solidFill>
                  <a:schemeClr val="bg1"/>
                </a:solidFill>
              </a:rPr>
              <a:t>פייסבוק</a:t>
            </a:r>
            <a:r>
              <a:rPr lang="he-IL" sz="2800" dirty="0">
                <a:solidFill>
                  <a:schemeClr val="bg1"/>
                </a:solidFill>
              </a:rPr>
              <a:t> </a:t>
            </a:r>
            <a:r>
              <a:rPr lang="he-IL" sz="2800" dirty="0" smtClean="0">
                <a:solidFill>
                  <a:schemeClr val="bg1"/>
                </a:solidFill>
              </a:rPr>
              <a:t>ויוצרת </a:t>
            </a:r>
            <a:r>
              <a:rPr lang="he-IL" sz="2800" dirty="0">
                <a:solidFill>
                  <a:schemeClr val="bg1"/>
                </a:solidFill>
              </a:rPr>
              <a:t>קליפ אישי מוסיקלי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של </a:t>
            </a:r>
            <a:r>
              <a:rPr lang="he-IL" sz="2800" dirty="0">
                <a:solidFill>
                  <a:schemeClr val="bg1"/>
                </a:solidFill>
              </a:rPr>
              <a:t>הטיול שלך בעולם. ככה המותג שלך מקבל מדיה בחינם</a:t>
            </a:r>
            <a:r>
              <a:rPr lang="he-IL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he-IL" sz="2800" dirty="0" smtClean="0">
                <a:solidFill>
                  <a:schemeClr val="bg1"/>
                </a:solidFill>
              </a:rPr>
              <a:t>[</a:t>
            </a:r>
            <a:r>
              <a:rPr lang="he-IL" sz="2800" dirty="0">
                <a:solidFill>
                  <a:schemeClr val="bg1"/>
                </a:solidFill>
              </a:rPr>
              <a:t>וזה שווה המון, בייחוד בתקופת מיתון.]</a:t>
            </a:r>
          </a:p>
        </p:txBody>
      </p:sp>
      <p:pic>
        <p:nvPicPr>
          <p:cNvPr id="7" name="Picture 2" descr="C:\Users\Love Nadav\Desktop\moi\creative\CV\fb 5b\pix\cd67250f57visa_lead-537x470-500x43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" b="63414"/>
          <a:stretch/>
        </p:blipFill>
        <p:spPr bwMode="auto">
          <a:xfrm>
            <a:off x="0" y="3870379"/>
            <a:ext cx="9144000" cy="29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13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Love Nadav\Desktop\moi\creative\CV\fb 5b\pix\facebook_ipo_120127_620x3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7017" r="15800" b="64244"/>
          <a:stretch/>
        </p:blipFill>
        <p:spPr bwMode="auto">
          <a:xfrm>
            <a:off x="0" y="0"/>
            <a:ext cx="91440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0" y="89337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4000" b="1" dirty="0" smtClean="0">
                <a:solidFill>
                  <a:schemeClr val="bg1"/>
                </a:solidFill>
              </a:rPr>
              <a:t>יש </a:t>
            </a:r>
            <a:r>
              <a:rPr lang="he-IL" sz="4000" b="1" dirty="0">
                <a:solidFill>
                  <a:schemeClr val="bg1"/>
                </a:solidFill>
              </a:rPr>
              <a:t>דברים יותר חשובים </a:t>
            </a:r>
            <a:r>
              <a:rPr lang="he-IL" sz="4000" b="1" dirty="0" err="1">
                <a:solidFill>
                  <a:schemeClr val="bg1"/>
                </a:solidFill>
              </a:rPr>
              <a:t>מפייסבוק</a:t>
            </a:r>
            <a:r>
              <a:rPr lang="he-IL" sz="4000" b="1" dirty="0">
                <a:solidFill>
                  <a:schemeClr val="bg1"/>
                </a:solidFill>
              </a:rPr>
              <a:t>.</a:t>
            </a:r>
            <a:r>
              <a:rPr lang="he-IL" sz="4000" dirty="0"/>
              <a:t/>
            </a:r>
            <a:br>
              <a:rPr lang="he-IL" sz="4000" dirty="0"/>
            </a:br>
            <a:r>
              <a:rPr lang="he-IL" sz="2800" dirty="0">
                <a:solidFill>
                  <a:schemeClr val="bg1"/>
                </a:solidFill>
              </a:rPr>
              <a:t>מותג קטן שלא עשה כזה רעש בהנפקה שלו שנה שעברה, פי 2 </a:t>
            </a:r>
            <a:r>
              <a:rPr lang="he-IL" sz="2800" dirty="0" err="1">
                <a:solidFill>
                  <a:schemeClr val="bg1"/>
                </a:solidFill>
              </a:rPr>
              <a:t>מפייסבוק</a:t>
            </a:r>
            <a:r>
              <a:rPr lang="he-IL" sz="2800" dirty="0">
                <a:solidFill>
                  <a:schemeClr val="bg1"/>
                </a:solidFill>
              </a:rPr>
              <a:t>: ויזה. למה? כי הוא מעניק לך שירות אישי לחוויות בעולם </a:t>
            </a:r>
            <a:r>
              <a:rPr lang="he-IL" sz="2800" dirty="0" err="1">
                <a:solidFill>
                  <a:schemeClr val="bg1"/>
                </a:solidFill>
              </a:rPr>
              <a:t>האמיתי</a:t>
            </a:r>
            <a:r>
              <a:rPr lang="he-IL" sz="2800" dirty="0">
                <a:solidFill>
                  <a:schemeClr val="bg1"/>
                </a:solidFill>
              </a:rPr>
              <a:t>, שהוא לא וירטואלי. אז קצת פרופורציות לחוויית צרכן: </a:t>
            </a:r>
            <a:r>
              <a:rPr lang="he-IL" sz="2800" dirty="0">
                <a:solidFill>
                  <a:schemeClr val="bg1"/>
                </a:solidFill>
                <a:hlinkClick r:id="rId3"/>
              </a:rPr>
              <a:t>חווית צרכן בעולם </a:t>
            </a:r>
            <a:r>
              <a:rPr lang="he-IL" sz="2800" dirty="0" err="1">
                <a:solidFill>
                  <a:schemeClr val="bg1"/>
                </a:solidFill>
                <a:hlinkClick r:id="rId3"/>
              </a:rPr>
              <a:t>האמיתי</a:t>
            </a:r>
            <a:r>
              <a:rPr lang="he-IL" sz="2800" dirty="0">
                <a:solidFill>
                  <a:schemeClr val="bg1"/>
                </a:solidFill>
                <a:hlinkClick r:id="rId3"/>
              </a:rPr>
              <a:t> שווה פי 2</a:t>
            </a:r>
            <a:r>
              <a:rPr lang="he-IL" sz="2800" dirty="0">
                <a:solidFill>
                  <a:schemeClr val="bg1"/>
                </a:solidFill>
              </a:rPr>
              <a:t> </a:t>
            </a:r>
            <a:r>
              <a:rPr lang="he-IL" sz="2800" dirty="0"/>
              <a:t>מהחוויה </a:t>
            </a:r>
            <a:r>
              <a:rPr lang="he-IL" sz="2800" dirty="0" err="1"/>
              <a:t>בפייסבוק</a:t>
            </a:r>
            <a:r>
              <a:rPr lang="he-IL" sz="2800" dirty="0"/>
              <a:t>.</a:t>
            </a:r>
            <a:endParaRPr lang="en-US" sz="2800" dirty="0"/>
          </a:p>
        </p:txBody>
      </p:sp>
      <p:pic>
        <p:nvPicPr>
          <p:cNvPr id="8195" name="Picture 3" descr="C:\Users\Love Nadav\Desktop\moi\creative\CV\fb 5b\pix\facebook-shower-curtai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r="7668" b="33049"/>
          <a:stretch/>
        </p:blipFill>
        <p:spPr bwMode="auto">
          <a:xfrm>
            <a:off x="0" y="2503972"/>
            <a:ext cx="9144000" cy="43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4963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96</Words>
  <Application>Microsoft Office PowerPoint</Application>
  <PresentationFormat>‫הצגה על המסך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Love Nadav</dc:creator>
  <cp:lastModifiedBy>Love Nadav</cp:lastModifiedBy>
  <cp:revision>91</cp:revision>
  <dcterms:created xsi:type="dcterms:W3CDTF">2012-02-05T10:09:50Z</dcterms:created>
  <dcterms:modified xsi:type="dcterms:W3CDTF">2012-02-05T16:20:18Z</dcterms:modified>
</cp:coreProperties>
</file>